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76" r:id="rId2"/>
    <p:sldId id="260" r:id="rId3"/>
    <p:sldId id="275" r:id="rId4"/>
    <p:sldId id="269" r:id="rId5"/>
    <p:sldId id="272" r:id="rId6"/>
    <p:sldId id="363" r:id="rId7"/>
    <p:sldId id="357" r:id="rId8"/>
    <p:sldId id="364" r:id="rId9"/>
    <p:sldId id="362" r:id="rId10"/>
    <p:sldId id="358"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338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7" r:id="rId15"/>
    <p:sldLayoutId id="2147483703" r:id="rId16"/>
    <p:sldLayoutId id="2147483704" r:id="rId17"/>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6.xml"/><Relationship Id="rId7" Type="http://schemas.openxmlformats.org/officeDocument/2006/relationships/image" Target="../media/image516.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8.png"/><Relationship Id="rId10" Type="http://schemas.openxmlformats.org/officeDocument/2006/relationships/diagramColors" Target="../diagrams/colors1.xml"/><Relationship Id="rId4" Type="http://schemas.openxmlformats.org/officeDocument/2006/relationships/image" Target="../media/image10.jp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738664"/>
          </a:xfrm>
        </p:spPr>
        <p:txBody>
          <a:bodyPr/>
          <a:lstStyle/>
          <a:p>
            <a:pPr>
              <a:defRPr>
                <a:effectLst/>
              </a:defRPr>
            </a:pPr>
            <a:r>
              <a:rPr lang="en-US" dirty="0" smtClean="0"/>
              <a:t>AWS fully managed build service</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a:t>
            </a:r>
            <a:r>
              <a:rPr lang="en-US" b="1" dirty="0" err="1" smtClean="0">
                <a:latin typeface="Inter UI Extra Bold" panose="020B0502030000000004" pitchFamily="34" charset="0"/>
                <a:ea typeface="Inter UI Extra Bold" panose="020B0502030000000004" pitchFamily="34" charset="0"/>
              </a:rPr>
              <a:t>CodeBuild</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767" b="767"/>
          <a:stretch>
            <a:fillRect/>
          </a:stretch>
        </p:blipFill>
        <p:spPr/>
      </p:pic>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err="1" smtClean="0">
                <a:effectLst/>
                <a:latin typeface="Inter UI Extra Bold" panose="020B0502030000000004" pitchFamily="34" charset="0"/>
                <a:ea typeface="Inter UI Extra Bold" panose="020B0502030000000004" pitchFamily="34" charset="0"/>
              </a:rPr>
              <a:t>CodeBuild</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Graphic 58">
            <a:extLst>
              <a:ext uri="{FF2B5EF4-FFF2-40B4-BE49-F238E27FC236}">
                <a16:creationId xmlns:a16="http://schemas.microsoft.com/office/drawing/2014/main" id="{7D5BA7D5-CD7B-E64D-B3F4-DE86C7C63A1A}"/>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0532963" y="4548641"/>
            <a:ext cx="2580363" cy="258036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err="1" smtClean="0"/>
              <a:t>Lesson</a:t>
            </a:r>
            <a:r>
              <a:rPr lang="de-DE" dirty="0" smtClean="0"/>
              <a:t>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err="1" smtClean="0">
                <a:latin typeface="Inter UI Extra Bold" panose="020B0502030000000004" pitchFamily="34" charset="0"/>
                <a:ea typeface="Inter UI Extra Bold" panose="020B0502030000000004" pitchFamily="34" charset="0"/>
              </a:rPr>
              <a:t>CodeBuild</a:t>
            </a:r>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758768" cy="1190710"/>
          </a:xfrm>
        </p:spPr>
        <p:txBody>
          <a:bodyPr/>
          <a:lstStyle/>
          <a:p>
            <a:pPr>
              <a:defRPr>
                <a:effectLst/>
              </a:defRPr>
            </a:pPr>
            <a:r>
              <a:rPr lang="de-DE" dirty="0" err="1" smtClean="0"/>
              <a:t>Build</a:t>
            </a:r>
            <a:r>
              <a:rPr lang="de-DE" dirty="0" smtClean="0"/>
              <a:t> </a:t>
            </a:r>
            <a:r>
              <a:rPr lang="de-DE" dirty="0" err="1" smtClean="0"/>
              <a:t>projects</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144334" cy="667489"/>
          </a:xfrm>
        </p:spPr>
        <p:txBody>
          <a:bodyPr/>
          <a:lstStyle/>
          <a:p>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2151229" cy="667489"/>
          </a:xfrm>
        </p:spPr>
        <p:txBody>
          <a:bodyPr/>
          <a:lstStyle/>
          <a:p>
            <a:r>
              <a:rPr lang="de-DE" dirty="0" err="1"/>
              <a:t>CodeBuild</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154984"/>
          </a:xfrm>
          <a:prstGeom prst="rect">
            <a:avLst/>
          </a:prstGeom>
        </p:spPr>
        <p:txBody>
          <a:bodyPr/>
          <a:lstStyle/>
          <a:p>
            <a:pPr algn="just"/>
            <a:r>
              <a:rPr lang="en-US" sz="4000" dirty="0" smtClean="0"/>
              <a:t>“</a:t>
            </a:r>
            <a:r>
              <a:rPr lang="en-US" sz="4000" dirty="0"/>
              <a:t>AWS </a:t>
            </a:r>
            <a:r>
              <a:rPr lang="en-US" sz="4000" dirty="0" err="1"/>
              <a:t>CodeBuild</a:t>
            </a:r>
            <a:r>
              <a:rPr lang="en-US" sz="4000" dirty="0"/>
              <a:t> is a fully managed continuous integration service that compiles source code, runs tests, and produces software packages that are ready to deploy. With </a:t>
            </a:r>
            <a:r>
              <a:rPr lang="en-US" sz="4000" dirty="0" err="1"/>
              <a:t>CodeBuild</a:t>
            </a:r>
            <a:r>
              <a:rPr lang="en-US" sz="4000" dirty="0"/>
              <a:t>, you don’t need to provision, manage, and scale your own build servers.</a:t>
            </a:r>
            <a:r>
              <a:rPr lang="en-US" sz="4000" dirty="0" smtClean="0"/>
              <a:t>.”</a:t>
            </a:r>
            <a:endParaRPr lang="en-AU" sz="4000" dirty="0"/>
          </a:p>
        </p:txBody>
      </p:sp>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pic>
        <p:nvPicPr>
          <p:cNvPr id="5" name="Bildplatzhalter 4"/>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24577" r="24577"/>
          <a:stretch>
            <a:fillRect/>
          </a:stretch>
        </p:blip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7334252"/>
          </a:xfrm>
        </p:spPr>
        <p:txBody>
          <a:bodyPr/>
          <a:lstStyle/>
          <a:p>
            <a:pPr algn="just">
              <a:defRPr>
                <a:effectLst/>
              </a:defRPr>
            </a:pPr>
            <a:r>
              <a:rPr lang="en-US" sz="5400" dirty="0"/>
              <a:t>AWS </a:t>
            </a:r>
            <a:r>
              <a:rPr lang="en-US" sz="5400" dirty="0" err="1"/>
              <a:t>CodeBuild</a:t>
            </a:r>
            <a:r>
              <a:rPr lang="en-US" sz="5400" dirty="0"/>
              <a:t> is a fully managed build service in the cloud. </a:t>
            </a:r>
            <a:r>
              <a:rPr lang="en-US" sz="5400" dirty="0" err="1"/>
              <a:t>CodeBuild</a:t>
            </a:r>
            <a:r>
              <a:rPr lang="en-US" sz="5400" dirty="0"/>
              <a:t> compiles your source code, runs unit tests, and produces artifacts that are ready to deploy. It provides prepackaged build environments for the most popular programming languages and build tools such as Apache Maven, </a:t>
            </a:r>
            <a:r>
              <a:rPr lang="en-US" sz="5400" dirty="0" err="1"/>
              <a:t>Gradle</a:t>
            </a:r>
            <a:r>
              <a:rPr lang="en-US" sz="5400" dirty="0"/>
              <a:t>, and more. </a:t>
            </a:r>
            <a:endParaRPr lang="en-US" sz="5400" dirty="0" smtClean="0"/>
          </a:p>
          <a:p>
            <a:pPr algn="just">
              <a:defRPr>
                <a:effectLst/>
              </a:defRPr>
            </a:pPr>
            <a:r>
              <a:rPr lang="en-US" sz="5400" dirty="0" smtClean="0"/>
              <a:t>You </a:t>
            </a:r>
            <a:r>
              <a:rPr lang="en-US" sz="5400" dirty="0"/>
              <a:t>can also customize build environments in </a:t>
            </a:r>
            <a:r>
              <a:rPr lang="en-US" sz="5400" dirty="0" err="1"/>
              <a:t>CodeBuild</a:t>
            </a:r>
            <a:r>
              <a:rPr lang="en-US" sz="5400" dirty="0"/>
              <a:t> to use your own build tools.</a:t>
            </a:r>
          </a:p>
          <a:p>
            <a:pPr algn="just">
              <a:defRPr>
                <a:effectLst/>
              </a:defRPr>
            </a:pPr>
            <a:endParaRPr lang="en-US"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223544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3254417" cy="615553"/>
          </a:xfrm>
        </p:spPr>
        <p:txBody>
          <a:bodyPr/>
          <a:lstStyle/>
          <a:p>
            <a:pPr>
              <a:defRPr>
                <a:effectLst/>
              </a:defRPr>
            </a:pPr>
            <a:r>
              <a:rPr lang="de-DE" dirty="0" err="1" smtClean="0"/>
              <a:t>Fully</a:t>
            </a:r>
            <a:r>
              <a:rPr lang="de-DE" dirty="0" smtClean="0"/>
              <a:t> </a:t>
            </a:r>
            <a:r>
              <a:rPr lang="de-DE" dirty="0" err="1" smtClean="0"/>
              <a:t>managed</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err="1"/>
              <a:t>CodeBuild</a:t>
            </a:r>
            <a:r>
              <a:rPr lang="en-US" dirty="0"/>
              <a:t> eliminates the need to set up, patch, update, and manage your own build servers</a:t>
            </a:r>
            <a:r>
              <a:rPr lang="en-US" dirty="0" smtClean="0"/>
              <a:t>.</a:t>
            </a:r>
            <a:endParaRPr lang="en-US"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2611612" cy="615553"/>
          </a:xfrm>
        </p:spPr>
        <p:txBody>
          <a:bodyPr/>
          <a:lstStyle/>
          <a:p>
            <a:pPr>
              <a:defRPr>
                <a:effectLst/>
              </a:defRPr>
            </a:pPr>
            <a:r>
              <a:rPr lang="de-DE" dirty="0" smtClean="0"/>
              <a:t>On </a:t>
            </a:r>
            <a:r>
              <a:rPr lang="de-DE" dirty="0" err="1" smtClean="0"/>
              <a:t>demand</a:t>
            </a:r>
            <a:endParaRPr lang="id-ID" dirty="0"/>
          </a:p>
        </p:txBody>
      </p:sp>
      <p:sp>
        <p:nvSpPr>
          <p:cNvPr id="9" name="Text Placeholder 8"/>
          <p:cNvSpPr>
            <a:spLocks noGrp="1"/>
          </p:cNvSpPr>
          <p:nvPr>
            <p:ph type="body" sz="quarter" idx="29"/>
          </p:nvPr>
        </p:nvSpPr>
        <p:spPr>
          <a:xfrm>
            <a:off x="3349104" y="8026768"/>
            <a:ext cx="8055814" cy="1384995"/>
          </a:xfrm>
        </p:spPr>
        <p:txBody>
          <a:bodyPr/>
          <a:lstStyle/>
          <a:p>
            <a:pPr>
              <a:defRPr>
                <a:effectLst/>
              </a:defRPr>
            </a:pPr>
            <a:r>
              <a:rPr lang="en-US" dirty="0" err="1"/>
              <a:t>CodeBuild</a:t>
            </a:r>
            <a:r>
              <a:rPr lang="en-US" dirty="0"/>
              <a:t> scales on demand to meet your build needs. You pay only for the number of build minutes you consume</a:t>
            </a:r>
            <a:r>
              <a:rPr lang="en-US" dirty="0" smtClean="0"/>
              <a:t>.</a:t>
            </a:r>
            <a:endParaRPr lang="en-US"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3188693" cy="615553"/>
          </a:xfrm>
        </p:spPr>
        <p:txBody>
          <a:bodyPr/>
          <a:lstStyle/>
          <a:p>
            <a:pPr>
              <a:defRPr>
                <a:effectLst/>
              </a:defRPr>
            </a:pPr>
            <a:r>
              <a:rPr lang="de-DE" dirty="0" smtClean="0"/>
              <a:t>Out </a:t>
            </a:r>
            <a:r>
              <a:rPr lang="de-DE" dirty="0" err="1" smtClean="0"/>
              <a:t>of</a:t>
            </a:r>
            <a:r>
              <a:rPr lang="de-DE" dirty="0" smtClean="0"/>
              <a:t> </a:t>
            </a:r>
            <a:r>
              <a:rPr lang="de-DE" dirty="0" err="1" smtClean="0"/>
              <a:t>the</a:t>
            </a:r>
            <a:r>
              <a:rPr lang="de-DE" dirty="0" smtClean="0"/>
              <a:t> box</a:t>
            </a:r>
            <a:endParaRPr lang="id-ID" dirty="0"/>
          </a:p>
        </p:txBody>
      </p:sp>
      <p:sp>
        <p:nvSpPr>
          <p:cNvPr id="12" name="Text Placeholder 11"/>
          <p:cNvSpPr>
            <a:spLocks noGrp="1"/>
          </p:cNvSpPr>
          <p:nvPr>
            <p:ph type="body" sz="quarter" idx="32"/>
          </p:nvPr>
        </p:nvSpPr>
        <p:spPr>
          <a:xfrm>
            <a:off x="3349104" y="10923741"/>
            <a:ext cx="8055814" cy="1815882"/>
          </a:xfrm>
        </p:spPr>
        <p:txBody>
          <a:bodyPr/>
          <a:lstStyle/>
          <a:p>
            <a:pPr>
              <a:defRPr>
                <a:effectLst/>
              </a:defRPr>
            </a:pPr>
            <a:r>
              <a:rPr lang="en-US" dirty="0" err="1"/>
              <a:t>CodeBuild</a:t>
            </a:r>
            <a:r>
              <a:rPr lang="en-US" dirty="0"/>
              <a:t> provides preconfigured build environments for the most popular programming languages. All you need to do is point to your build script to start your first build</a:t>
            </a:r>
            <a:r>
              <a:rPr lang="en-US" dirty="0" smtClean="0"/>
              <a:t>..</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22262" r="22262"/>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CodeBuild</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Project</a:t>
            </a:r>
            <a:endParaRPr dirty="0"/>
          </a:p>
        </p:txBody>
      </p:sp>
      <p:sp>
        <p:nvSpPr>
          <p:cNvPr id="1744" name="Lorem ipsum dolor sit amet, consectetur adipiscing elit. Praesent molestie est,"/>
          <p:cNvSpPr txBox="1"/>
          <p:nvPr/>
        </p:nvSpPr>
        <p:spPr>
          <a:xfrm>
            <a:off x="1605242" y="5138784"/>
            <a:ext cx="4591012"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a:t>
            </a:r>
            <a:r>
              <a:rPr lang="en-US" dirty="0" smtClean="0"/>
              <a:t>project </a:t>
            </a:r>
            <a:r>
              <a:rPr lang="en-US" dirty="0"/>
              <a:t>is the </a:t>
            </a:r>
            <a:r>
              <a:rPr lang="en-US" dirty="0" smtClean="0"/>
              <a:t>main object </a:t>
            </a:r>
            <a:r>
              <a:rPr lang="en-US" dirty="0"/>
              <a:t>in </a:t>
            </a:r>
            <a:r>
              <a:rPr lang="en-US" dirty="0" err="1" smtClean="0"/>
              <a:t>CodeBuild</a:t>
            </a:r>
            <a:r>
              <a:rPr lang="en-US" dirty="0" smtClean="0"/>
              <a:t>, it's </a:t>
            </a:r>
            <a:r>
              <a:rPr lang="en-US" dirty="0"/>
              <a:t>where you </a:t>
            </a:r>
            <a:r>
              <a:rPr lang="en-US" dirty="0" smtClean="0"/>
              <a:t>define your project type and settings</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Provider</a:t>
            </a:r>
            <a:endParaRPr dirty="0"/>
          </a:p>
        </p:txBody>
      </p:sp>
      <p:sp>
        <p:nvSpPr>
          <p:cNvPr id="1746" name="Lorem ipsum dolor sit amet, consectetur adipiscing elit. Praesent molestie est,"/>
          <p:cNvSpPr txBox="1"/>
          <p:nvPr/>
        </p:nvSpPr>
        <p:spPr>
          <a:xfrm>
            <a:off x="7132744" y="5134939"/>
            <a:ext cx="4591012"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t</a:t>
            </a:r>
            <a:r>
              <a:rPr lang="en-US" dirty="0" smtClean="0"/>
              <a:t>he source provider, which can be </a:t>
            </a:r>
            <a:r>
              <a:rPr lang="en-US" dirty="0" err="1" smtClean="0"/>
              <a:t>CodeBuild</a:t>
            </a:r>
            <a:r>
              <a:rPr lang="en-US" dirty="0" smtClean="0"/>
              <a:t>, </a:t>
            </a:r>
            <a:r>
              <a:rPr lang="en-US" dirty="0" err="1" smtClean="0"/>
              <a:t>Github</a:t>
            </a:r>
            <a:r>
              <a:rPr lang="en-US" dirty="0" smtClean="0"/>
              <a:t>, </a:t>
            </a:r>
            <a:r>
              <a:rPr lang="en-US" dirty="0" err="1" smtClean="0"/>
              <a:t>Bitbucket</a:t>
            </a:r>
            <a:r>
              <a:rPr lang="en-US" dirty="0" smtClean="0"/>
              <a:t>, S3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Environment Image</a:t>
            </a:r>
            <a:endParaRPr dirty="0"/>
          </a:p>
        </p:txBody>
      </p:sp>
      <p:sp>
        <p:nvSpPr>
          <p:cNvPr id="1748" name="Lorem ipsum dolor sit amet, consectetur adipiscing elit. Praesent molestie est,"/>
          <p:cNvSpPr txBox="1"/>
          <p:nvPr/>
        </p:nvSpPr>
        <p:spPr>
          <a:xfrm>
            <a:off x="12242754" y="5227428"/>
            <a:ext cx="5409664"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image of the build server which will be launched during build</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Buildspec</a:t>
            </a:r>
            <a:r>
              <a:rPr lang="de-DE" dirty="0" smtClean="0"/>
              <a:t> </a:t>
            </a:r>
            <a:r>
              <a:rPr lang="de-DE" dirty="0" err="1" smtClean="0"/>
              <a:t>file</a:t>
            </a:r>
            <a:endParaRPr dirty="0"/>
          </a:p>
        </p:txBody>
      </p:sp>
      <p:sp>
        <p:nvSpPr>
          <p:cNvPr id="1750" name="Lorem ipsum dolor sit amet, consectetur adipiscing elit. Praesent molestie est,"/>
          <p:cNvSpPr txBox="1"/>
          <p:nvPr/>
        </p:nvSpPr>
        <p:spPr>
          <a:xfrm>
            <a:off x="17893145" y="5138784"/>
            <a:ext cx="5590309"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main build configuration file for your project, stores </a:t>
            </a:r>
            <a:r>
              <a:rPr lang="en-US" dirty="0"/>
              <a:t>build commands in a YAML-formatted </a:t>
            </a:r>
            <a:r>
              <a:rPr lang="en-US" dirty="0" err="1"/>
              <a:t>buildspec</a:t>
            </a:r>
            <a:r>
              <a:rPr lang="en-US" dirty="0"/>
              <a:t> file</a:t>
            </a:r>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Input </a:t>
            </a:r>
            <a:r>
              <a:rPr lang="de-DE" dirty="0" err="1" smtClean="0"/>
              <a:t>source</a:t>
            </a:r>
            <a:endParaRPr dirty="0"/>
          </a:p>
        </p:txBody>
      </p:sp>
      <p:sp>
        <p:nvSpPr>
          <p:cNvPr id="1752" name="Lorem ipsum dolor sit amet, consectetur adipiscing elit. Praesent molestie est,"/>
          <p:cNvSpPr txBox="1"/>
          <p:nvPr/>
        </p:nvSpPr>
        <p:spPr>
          <a:xfrm>
            <a:off x="1605243" y="10303824"/>
            <a:ext cx="4591011"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input source files from the defined provider for your build. You can also define multiple input sources</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Output </a:t>
            </a:r>
            <a:r>
              <a:rPr lang="de-DE" dirty="0" err="1" smtClean="0"/>
              <a:t>artifact</a:t>
            </a:r>
            <a:endParaRPr dirty="0"/>
          </a:p>
        </p:txBody>
      </p:sp>
      <p:sp>
        <p:nvSpPr>
          <p:cNvPr id="1754" name="Lorem ipsum dolor sit amet, consectetur adipiscing elit. Praesent molestie est,"/>
          <p:cNvSpPr txBox="1"/>
          <p:nvPr/>
        </p:nvSpPr>
        <p:spPr>
          <a:xfrm>
            <a:off x="7132744" y="10299979"/>
            <a:ext cx="4591011"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result from the build, you can also define multiple output artifacts</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Env</a:t>
            </a:r>
            <a:r>
              <a:rPr lang="de-DE" dirty="0" smtClean="0"/>
              <a:t> variables</a:t>
            </a:r>
            <a:endParaRPr dirty="0"/>
          </a:p>
        </p:txBody>
      </p:sp>
      <p:sp>
        <p:nvSpPr>
          <p:cNvPr id="1756" name="Lorem ipsum dolor sit amet, consectetur adipiscing elit. Praesent molestie est,"/>
          <p:cNvSpPr txBox="1"/>
          <p:nvPr/>
        </p:nvSpPr>
        <p:spPr>
          <a:xfrm>
            <a:off x="12647074" y="10299979"/>
            <a:ext cx="4617354"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AWS </a:t>
            </a:r>
            <a:r>
              <a:rPr lang="en-US" dirty="0" err="1"/>
              <a:t>CodeBuild</a:t>
            </a:r>
            <a:r>
              <a:rPr lang="en-US" dirty="0"/>
              <a:t> provides several environment variables that you can use in your build </a:t>
            </a:r>
            <a:r>
              <a:rPr lang="en-US" dirty="0" smtClean="0"/>
              <a:t>commands. Also you can create your own variables</a:t>
            </a:r>
            <a:endParaRPr lang="en-US"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p>
        </p:txBody>
      </p:sp>
      <p:sp>
        <p:nvSpPr>
          <p:cNvPr id="1758" name="Lorem ipsum dolor sit amet, consectetur adipiscing elit. Praesent molestie est,"/>
          <p:cNvSpPr txBox="1"/>
          <p:nvPr/>
        </p:nvSpPr>
        <p:spPr>
          <a:xfrm>
            <a:off x="18154060" y="10303824"/>
            <a:ext cx="4658380"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create a trigger on a project to schedule a build once every hour, day, or week</a:t>
            </a:r>
            <a:r>
              <a:rPr lang="en-US" dirty="0" smtClean="0"/>
              <a:t>.</a:t>
            </a:r>
            <a:endParaRPr lang="en-US"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83799327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CodeBuild</a:t>
            </a:r>
            <a:r>
              <a:rPr lang="de-DE" dirty="0" smtClean="0"/>
              <a:t> : </a:t>
            </a:r>
            <a:r>
              <a:rPr lang="de-DE" dirty="0" err="1" smtClean="0"/>
              <a:t>build</a:t>
            </a:r>
            <a:r>
              <a:rPr lang="de-DE" dirty="0" smtClean="0"/>
              <a:t> </a:t>
            </a:r>
            <a:r>
              <a:rPr lang="de-DE" dirty="0" err="1" smtClean="0"/>
              <a:t>projects</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Java</a:t>
            </a:r>
            <a:endParaRPr dirty="0"/>
          </a:p>
        </p:txBody>
      </p:sp>
      <p:sp>
        <p:nvSpPr>
          <p:cNvPr id="1744" name="Lorem ipsum dolor sit amet, consectetur adipiscing elit. Praesent molestie est,"/>
          <p:cNvSpPr txBox="1"/>
          <p:nvPr/>
        </p:nvSpPr>
        <p:spPr>
          <a:xfrm>
            <a:off x="1605242" y="5138784"/>
            <a:ext cx="4591012"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a Java project with Maven or </a:t>
            </a:r>
            <a:r>
              <a:rPr lang="en-US" dirty="0" err="1" smtClean="0"/>
              <a:t>Gradle</a:t>
            </a:r>
            <a:endParaRPr dirty="0"/>
          </a:p>
        </p:txBody>
      </p:sp>
      <p:sp>
        <p:nvSpPr>
          <p:cNvPr id="1745" name="Marketing Design"/>
          <p:cNvSpPr txBox="1"/>
          <p:nvPr/>
        </p:nvSpPr>
        <p:spPr>
          <a:xfrm>
            <a:off x="7294371" y="4452589"/>
            <a:ext cx="4634393"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JavaScript</a:t>
            </a:r>
            <a:endParaRPr dirty="0"/>
          </a:p>
        </p:txBody>
      </p:sp>
      <p:sp>
        <p:nvSpPr>
          <p:cNvPr id="1746" name="Lorem ipsum dolor sit amet, consectetur adipiscing elit. Praesent molestie est,"/>
          <p:cNvSpPr txBox="1"/>
          <p:nvPr/>
        </p:nvSpPr>
        <p:spPr>
          <a:xfrm>
            <a:off x="7132744" y="5134939"/>
            <a:ext cx="4591012"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JS projects, like node.js or other</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Docker</a:t>
            </a:r>
            <a:endParaRPr dirty="0"/>
          </a:p>
        </p:txBody>
      </p:sp>
      <p:sp>
        <p:nvSpPr>
          <p:cNvPr id="1748" name="Lorem ipsum dolor sit amet, consectetur adipiscing elit. Praesent molestie est,"/>
          <p:cNvSpPr txBox="1"/>
          <p:nvPr/>
        </p:nvSpPr>
        <p:spPr>
          <a:xfrm>
            <a:off x="12282055" y="4938729"/>
            <a:ext cx="5409664"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a </a:t>
            </a:r>
            <a:r>
              <a:rPr lang="en-US" dirty="0" err="1" smtClean="0"/>
              <a:t>docker</a:t>
            </a:r>
            <a:r>
              <a:rPr lang="en-US" dirty="0" smtClean="0"/>
              <a:t> image</a:t>
            </a:r>
            <a:endParaRPr lang="en-US" dirty="0"/>
          </a:p>
        </p:txBody>
      </p:sp>
      <p:sp>
        <p:nvSpPr>
          <p:cNvPr id="1749" name="Computing"/>
          <p:cNvSpPr txBox="1"/>
          <p:nvPr/>
        </p:nvSpPr>
        <p:spPr>
          <a:xfrm>
            <a:off x="18154059" y="4456434"/>
            <a:ext cx="4903533"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Static</a:t>
            </a:r>
            <a:r>
              <a:rPr lang="de-DE" dirty="0" smtClean="0"/>
              <a:t> </a:t>
            </a:r>
            <a:r>
              <a:rPr lang="de-DE" dirty="0" err="1" smtClean="0"/>
              <a:t>website</a:t>
            </a:r>
            <a:r>
              <a:rPr lang="de-DE" dirty="0" smtClean="0"/>
              <a:t> in S3 </a:t>
            </a:r>
            <a:r>
              <a:rPr lang="de-DE" dirty="0" err="1" smtClean="0"/>
              <a:t>bucket</a:t>
            </a:r>
            <a:endParaRPr dirty="0"/>
          </a:p>
        </p:txBody>
      </p:sp>
      <p:sp>
        <p:nvSpPr>
          <p:cNvPr id="1750" name="Lorem ipsum dolor sit amet, consectetur adipiscing elit. Praesent molestie est,"/>
          <p:cNvSpPr txBox="1"/>
          <p:nvPr/>
        </p:nvSpPr>
        <p:spPr>
          <a:xfrm>
            <a:off x="17691719" y="5138784"/>
            <a:ext cx="5791735"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create a static website in an Amazon S3 </a:t>
            </a:r>
            <a:r>
              <a:rPr lang="en-US" dirty="0" smtClean="0"/>
              <a:t>bucket.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AWS Lambda</a:t>
            </a:r>
            <a:endParaRPr dirty="0"/>
          </a:p>
        </p:txBody>
      </p:sp>
      <p:sp>
        <p:nvSpPr>
          <p:cNvPr id="1752" name="Lorem ipsum dolor sit amet, consectetur adipiscing elit. Praesent molestie est,"/>
          <p:cNvSpPr txBox="1"/>
          <p:nvPr/>
        </p:nvSpPr>
        <p:spPr>
          <a:xfrm>
            <a:off x="1605243" y="10303824"/>
            <a:ext cx="459101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 </a:t>
            </a:r>
            <a:r>
              <a:rPr lang="en-US" dirty="0"/>
              <a:t>a </a:t>
            </a:r>
            <a:r>
              <a:rPr lang="en-US" dirty="0" err="1"/>
              <a:t>serverless</a:t>
            </a:r>
            <a:r>
              <a:rPr lang="en-US" dirty="0"/>
              <a:t> </a:t>
            </a:r>
            <a:r>
              <a:rPr lang="en-US" dirty="0" smtClean="0"/>
              <a:t>application</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Elastic</a:t>
            </a:r>
            <a:r>
              <a:rPr lang="de-DE" dirty="0" smtClean="0"/>
              <a:t> </a:t>
            </a:r>
            <a:r>
              <a:rPr lang="de-DE" dirty="0" err="1" smtClean="0"/>
              <a:t>Beanstalk</a:t>
            </a:r>
            <a:endParaRPr dirty="0"/>
          </a:p>
        </p:txBody>
      </p:sp>
      <p:sp>
        <p:nvSpPr>
          <p:cNvPr id="1754" name="Lorem ipsum dolor sit amet, consectetur adipiscing elit. Praesent molestie est,"/>
          <p:cNvSpPr txBox="1"/>
          <p:nvPr/>
        </p:nvSpPr>
        <p:spPr>
          <a:xfrm>
            <a:off x="7132744" y="10299979"/>
            <a:ext cx="4591011"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 a war file with maven and deploy it on Beanstalk.</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EFS</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mount </a:t>
            </a:r>
            <a:r>
              <a:rPr lang="en-US" dirty="0"/>
              <a:t>and </a:t>
            </a:r>
            <a:r>
              <a:rPr lang="en-US" dirty="0" smtClean="0"/>
              <a:t>build </a:t>
            </a:r>
            <a:r>
              <a:rPr lang="en-US" dirty="0"/>
              <a:t>on an Amazon EFS file system.</a:t>
            </a:r>
          </a:p>
          <a:p>
            <a:pPr>
              <a:defRPr>
                <a:effectLst/>
              </a:defRPr>
            </a:pPr>
            <a:endParaRPr lang="en-US" dirty="0"/>
          </a:p>
        </p:txBody>
      </p:sp>
      <p:sp>
        <p:nvSpPr>
          <p:cNvPr id="1757" name="Pictures"/>
          <p:cNvSpPr txBox="1"/>
          <p:nvPr/>
        </p:nvSpPr>
        <p:spPr>
          <a:xfrm>
            <a:off x="17974724" y="9620356"/>
            <a:ext cx="48213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a:t>.NET(C#,F#,</a:t>
            </a:r>
            <a:r>
              <a:rPr lang="de-DE" dirty="0" err="1"/>
              <a:t>VisualBasic</a:t>
            </a:r>
            <a:r>
              <a:rPr lang="de-DE" dirty="0" smtClean="0"/>
              <a:t>)</a:t>
            </a:r>
            <a:endParaRPr lang="de-DE" dirty="0"/>
          </a:p>
        </p:txBody>
      </p:sp>
      <p:sp>
        <p:nvSpPr>
          <p:cNvPr id="1758" name="Lorem ipsum dolor sit amet, consectetur adipiscing elit. Praesent molestie est,"/>
          <p:cNvSpPr txBox="1"/>
          <p:nvPr/>
        </p:nvSpPr>
        <p:spPr>
          <a:xfrm>
            <a:off x="18154060" y="10303824"/>
            <a:ext cx="465838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Building .NET projects running a Microsoft Windows server</a:t>
            </a:r>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Benutzerdefiniert</PresentationFormat>
  <Paragraphs>84</Paragraphs>
  <Slides>10</Slides>
  <Notes>6</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10</vt:i4>
      </vt:variant>
    </vt:vector>
  </HeadingPairs>
  <TitlesOfParts>
    <vt:vector size="22"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378</cp:revision>
  <dcterms:modified xsi:type="dcterms:W3CDTF">2019-07-03T19:03:33Z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